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0"/>
  </p:handoutMasterIdLst>
  <p:sldIdLst>
    <p:sldId id="312" r:id="rId3"/>
    <p:sldId id="662" r:id="rId5"/>
    <p:sldId id="709" r:id="rId6"/>
    <p:sldId id="711" r:id="rId7"/>
    <p:sldId id="712" r:id="rId8"/>
    <p:sldId id="713" r:id="rId9"/>
    <p:sldId id="714" r:id="rId10"/>
    <p:sldId id="715" r:id="rId11"/>
    <p:sldId id="710" r:id="rId12"/>
    <p:sldId id="717" r:id="rId13"/>
    <p:sldId id="716" r:id="rId14"/>
    <p:sldId id="719" r:id="rId15"/>
    <p:sldId id="720" r:id="rId16"/>
    <p:sldId id="636" r:id="rId17"/>
    <p:sldId id="313" r:id="rId18"/>
    <p:sldId id="637" r:id="rId19"/>
    <p:sldId id="638" r:id="rId20"/>
    <p:sldId id="721" r:id="rId21"/>
    <p:sldId id="722" r:id="rId22"/>
    <p:sldId id="639" r:id="rId23"/>
    <p:sldId id="723" r:id="rId24"/>
    <p:sldId id="725" r:id="rId25"/>
    <p:sldId id="726" r:id="rId26"/>
    <p:sldId id="727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35" r:id="rId35"/>
    <p:sldId id="736" r:id="rId36"/>
    <p:sldId id="737" r:id="rId37"/>
    <p:sldId id="738" r:id="rId38"/>
    <p:sldId id="739" r:id="rId39"/>
    <p:sldId id="740" r:id="rId40"/>
    <p:sldId id="741" r:id="rId41"/>
    <p:sldId id="742" r:id="rId42"/>
    <p:sldId id="743" r:id="rId43"/>
    <p:sldId id="744" r:id="rId44"/>
    <p:sldId id="745" r:id="rId45"/>
    <p:sldId id="746" r:id="rId46"/>
    <p:sldId id="747" r:id="rId47"/>
    <p:sldId id="748" r:id="rId48"/>
    <p:sldId id="749" r:id="rId49"/>
    <p:sldId id="750" r:id="rId50"/>
    <p:sldId id="751" r:id="rId51"/>
    <p:sldId id="752" r:id="rId52"/>
    <p:sldId id="753" r:id="rId53"/>
    <p:sldId id="754" r:id="rId54"/>
    <p:sldId id="755" r:id="rId55"/>
    <p:sldId id="756" r:id="rId56"/>
    <p:sldId id="757" r:id="rId57"/>
    <p:sldId id="758" r:id="rId58"/>
    <p:sldId id="759" r:id="rId59"/>
    <p:sldId id="760" r:id="rId60"/>
    <p:sldId id="761" r:id="rId61"/>
    <p:sldId id="762" r:id="rId62"/>
    <p:sldId id="763" r:id="rId63"/>
    <p:sldId id="764" r:id="rId64"/>
    <p:sldId id="765" r:id="rId65"/>
    <p:sldId id="766" r:id="rId66"/>
    <p:sldId id="767" r:id="rId67"/>
    <p:sldId id="768" r:id="rId68"/>
    <p:sldId id="769" r:id="rId69"/>
  </p:sldIdLst>
  <p:sldSz cx="12192000" cy="6858000"/>
  <p:notesSz cx="6858000" cy="9144000"/>
  <p:custDataLst>
    <p:tags r:id="rId7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0C0C0"/>
    <a:srgbClr val="969696"/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31" autoAdjust="0"/>
  </p:normalViewPr>
  <p:slideViewPr>
    <p:cSldViewPr snapToGrid="0">
      <p:cViewPr varScale="1">
        <p:scale>
          <a:sx n="67" d="100"/>
          <a:sy n="67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gs" Target="tags/tag2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hyperlink" Target="https://github.com/yzcheng90/X-SpringBoot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hyperlink" Target="https://github.com/yzcheng90/X-SpringBoot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hyperlink" Target="https://github.com/yzcheng90/X-SpringBoot" TargetMode="Externa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hyperlink" Target="https://github.com/fenixsoft/monolithic_arch_springboot" TargetMode="External"/><Relationship Id="rId1" Type="http://schemas.openxmlformats.org/officeDocument/2006/relationships/hyperlink" Target="http://icyfenix.cn/&#13;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hyperlink" Target="https://bookstore.icyfenix.cn/#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www.macrozheng.com/admin/index.html" TargetMode="External"/><Relationship Id="rId3" Type="http://schemas.openxmlformats.org/officeDocument/2006/relationships/hyperlink" Target="https://www.macrozheng.com/app/mainpage.html" TargetMode="External"/><Relationship Id="rId2" Type="http://schemas.openxmlformats.org/officeDocument/2006/relationships/hyperlink" Target="https://www.macrozheng.com/mall/catalog/mall_catalog.html" TargetMode="External"/><Relationship Id="rId1" Type="http://schemas.openxmlformats.org/officeDocument/2006/relationships/hyperlink" Target="https://github.com/macrozheng/mall" TargetMode="Externa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hyperlink" Target="https://www.macrozheng.com/app/mainpage.html" TargetMode="Externa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hyperlink" Target="https://www.macrozheng.com/admin/index.html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hyperlink" Target="https://www.macrozheng.com/admin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blog.csdn.net/qiqibei666/article/details/103018960" TargetMode="External"/><Relationship Id="rId1" Type="http://schemas.openxmlformats.org/officeDocument/2006/relationships/hyperlink" Target="https://www.macrozheng.com/mall/deploy/mall_deploy_windows.html#mongodb" TargetMode="Externa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hyperlink" Target="https://www.macrozheng.com/mall/deploy/mall_deploy_windows.html#mongodb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github.com/osopromadze/Spring-Boot-Blog-REST-API" TargetMode="Externa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hyperlink" Target="https://www.macrozheng.com/mall/deploy/mall_deploy_windows.html#mongodb" TargetMode="Externa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hyperlink" Target="https://www.macrozheng.com/mall/deploy/mall_deploy_windows.html#mongodb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hyperlink" Target="http://127.0.0.1:8085/swagger-ui.html" TargetMode="Externa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hyperlink" Target="http://127.0.0.1:8085/swagger-ui.html" TargetMode="Externa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://127.0.0.1:8085/swagger-ui.html" TargetMode="Externa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hyperlink" Target="http://127.0.0.1:8085/swagger-ui.html" TargetMode="Externa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hyperlink" Target="http://127.0.0.1:8085/swagger-ui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hyperlink" Target="https://github.com/osopromadze/Spring-Boot-Blog-REST-API" TargetMode="Externa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macrozheng.com/mall/architect/mall_arch_04.html#&#39033;&#30446;&#20351;&#29992;&#26694;&#26550;&#20171;&#32461;" TargetMode="External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macrozheng.com/mall/architect/mall_arch_04.html#&#39033;&#30446;&#20351;&#29992;&#26694;&#26550;&#20171;&#32461;" TargetMode="External"/><Relationship Id="rId1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macrozheng.com/mall/architect/mall_arch_04.html#&#39033;&#30446;&#20351;&#29992;&#26694;&#26550;&#20171;&#32461;" TargetMode="Externa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hyperlink" Target="https://github.com/osopromadze/Spring-Boot-Blog-REST-API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hyperlink" Target="https://www.macrozheng.com/mall/technology/redis_permission.html#&#21069;&#32622;&#30693;&#35782;" TargetMode="Externa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hyperlink" Target="https://www.macrozheng.com/mall/technology/redis_permission.html#&#21069;&#32622;&#30693;&#35782;" TargetMode="Externa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hyperlink" Target="https://www.macrozheng.com/mall/technology/redis_permission.html#&#21069;&#32622;&#30693;&#35782;" TargetMode="Externa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1" Type="http://schemas.openxmlformats.org/officeDocument/2006/relationships/hyperlink" Target="https://www.macrozheng.com/mall/technology/redis_permission.html#&#21069;&#32622;&#30693;&#35782;" TargetMode="Externa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hyperlink" Target="https://www.macrozheng.com/mall/technology/redis_permission.html#&#21069;&#32622;&#30693;&#35782;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www.macrozheng.com/mall/architect/mall_arch_09.html#&#39033;&#30446;&#20351;&#29992;&#26694;&#26550;&#20171;&#32461;" TargetMode="Externa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hyperlink" Target="https://www.macrozheng.com/mall/architect/mall_arch_09.html#&#39033;&#30446;&#20351;&#29992;&#26694;&#26550;&#20171;&#32461;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hyperlink" Target="https://github.com/osopromadze/Spring-Boot-Blog-REST-API" TargetMode="Externa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1" Type="http://schemas.openxmlformats.org/officeDocument/2006/relationships/hyperlink" Target="https://www.macrozheng.com/mall/architect/mall_arch_09.html#&#39033;&#30446;&#20351;&#29992;&#26694;&#26550;&#20171;&#32461;" TargetMode="Externa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1" Type="http://schemas.openxmlformats.org/officeDocument/2006/relationships/hyperlink" Target="https://www.macrozheng.com/mall/architect/mall_arch_09.html#&#39033;&#30446;&#20351;&#29992;&#26694;&#26550;&#20171;&#32461;" TargetMode="Externa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1" Type="http://schemas.openxmlformats.org/officeDocument/2006/relationships/hyperlink" Target="https://www.macrozheng.com/mall/architect/mall_arch_09.html#&#39033;&#30446;&#20351;&#29992;&#26694;&#26550;&#20171;&#32461;" TargetMode="Externa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1" Type="http://schemas.openxmlformats.org/officeDocument/2006/relationships/hyperlink" Target="https://www.macrozheng.com/mall/architect/mall_arch_09.html#&#39033;&#30446;&#20351;&#29992;&#26694;&#26550;&#20171;&#32461;" TargetMode="Externa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1" Type="http://schemas.openxmlformats.org/officeDocument/2006/relationships/hyperlink" Target="https://www.macrozheng.com/mall/architect/mall_arch_09.html#&#39033;&#30446;&#20351;&#29992;&#26694;&#26550;&#20171;&#32461;" TargetMode="Externa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hyperlink" Target="https://www.macrozheng.com/mall/architect/mall_arch_09.html#&#39033;&#30446;&#20351;&#29992;&#26694;&#26550;&#20171;&#32461;" TargetMode="Externa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hyperlink" Target="https://www.macrozheng.com/mall/architect/mall_arch_09.html#&#39033;&#30446;&#20351;&#29992;&#26694;&#26550;&#20171;&#32461;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hyperlink" Target="https://github.com/osopromadze/Spring-Boot-Blog-REST-API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hyperlink" Target="https://github.com/osopromadze/Spring-Boot-Blog-REST-AP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yzcheng90/X-SpringBo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 smtClean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 smtClean="0">
                <a:solidFill>
                  <a:schemeClr val="bg1"/>
                </a:solidFill>
                <a:latin typeface="+mn-ea"/>
                <a:ea typeface="+mn-ea"/>
              </a:rPr>
              <a:t>后端开发技术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附录 开源项目案例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--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上</a:t>
            </a:r>
            <a:endParaRPr lang="zh-CN" altLang="en-US" sz="2000" dirty="0" smtClean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45098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X-SpringBoot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3545" y="1187450"/>
            <a:ext cx="1160018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action="ppaction://hlinkfile"/>
              </a:rPr>
              <a:t>https://github.com/yzcheng90/X-SpringBoot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开发环境</a:t>
            </a:r>
            <a:r>
              <a:rPr lang="zh-CN" altLang="en-US"/>
              <a:t>搭建：</a:t>
            </a:r>
            <a:endParaRPr lang="zh-CN" altLang="en-US"/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创建</a:t>
            </a:r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数据库</a:t>
            </a:r>
            <a:r>
              <a:rPr lang="en-US" altLang="zh-CN">
                <a:sym typeface="+mn-ea"/>
              </a:rPr>
              <a:t>x_springboot</a:t>
            </a:r>
            <a:endParaRPr lang="en-US" altLang="zh-CN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导入数据库表结构及数据初始化文件：</a:t>
            </a:r>
            <a:r>
              <a:rPr lang="en-US" altLang="zh-CN">
                <a:sym typeface="+mn-ea"/>
              </a:rPr>
              <a:t>doc</a:t>
            </a:r>
            <a:r>
              <a:rPr lang="zh-CN" altLang="en-US">
                <a:sym typeface="+mn-ea"/>
              </a:rPr>
              <a:t>/</a:t>
            </a:r>
            <a:r>
              <a:rPr lang="en-US" altLang="zh-CN">
                <a:sym typeface="+mn-ea"/>
              </a:rPr>
              <a:t>x_springboot</a:t>
            </a:r>
            <a:r>
              <a:rPr lang="zh-CN" altLang="en-US">
                <a:sym typeface="+mn-ea"/>
              </a:rPr>
              <a:t>.sql</a:t>
            </a: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修改src/main/resources/application</a:t>
            </a:r>
            <a:r>
              <a:rPr lang="en-US" altLang="zh-CN">
                <a:sym typeface="+mn-ea"/>
              </a:rPr>
              <a:t>-test</a:t>
            </a:r>
            <a:r>
              <a:rPr lang="zh-CN" altLang="en-US">
                <a:sym typeface="+mn-ea"/>
              </a:rPr>
              <a:t>.</a:t>
            </a:r>
            <a:r>
              <a:rPr lang="en-US" altLang="zh-CN">
                <a:sym typeface="+mn-ea"/>
              </a:rPr>
              <a:t>yml</a:t>
            </a:r>
            <a:r>
              <a:rPr lang="zh-CN" altLang="en-US">
                <a:sym typeface="+mn-ea"/>
              </a:rPr>
              <a:t>配置文件中的数据库连接信息</a:t>
            </a: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本地安装</a:t>
            </a:r>
            <a:r>
              <a:rPr lang="en-US" altLang="zh-CN">
                <a:sym typeface="+mn-ea"/>
              </a:rPr>
              <a:t>redis-server</a:t>
            </a:r>
            <a:r>
              <a:rPr lang="zh-CN" altLang="en-US">
                <a:sym typeface="+mn-ea"/>
              </a:rPr>
              <a:t>，或修改配置文件中的</a:t>
            </a:r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配置信息，指向一个可用的</a:t>
            </a:r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服务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5" y="3465195"/>
            <a:ext cx="7721600" cy="20701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45098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X-SpringBoot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810" y="301625"/>
            <a:ext cx="3661410" cy="642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345" y="388620"/>
            <a:ext cx="5045710" cy="62553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45098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X-SpringBoot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3545" y="1187450"/>
            <a:ext cx="1160018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action="ppaction://hlinkfile"/>
              </a:rPr>
              <a:t>https://github.com/yzcheng90/X-SpringBoot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开发环境</a:t>
            </a:r>
            <a:r>
              <a:rPr lang="zh-CN" altLang="en-US"/>
              <a:t>搭建：</a:t>
            </a: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446405"/>
            <a:ext cx="11900535" cy="60769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45098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X-SpringBoot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3545" y="1187450"/>
            <a:ext cx="1160018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action="ppaction://hlinkfile"/>
              </a:rPr>
              <a:t>https://github.com/yzcheng90/X-SpringBoot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en-US" altLang="zh-CN"/>
              <a:t>Swagger</a:t>
            </a:r>
            <a:r>
              <a:rPr lang="zh-CN" altLang="en-US"/>
              <a:t>接口文档</a:t>
            </a:r>
            <a:r>
              <a:rPr lang="zh-CN" altLang="en-US"/>
              <a:t>地址：http://127.0.0.1:8080/swagger-ui/index.html</a:t>
            </a:r>
            <a:endParaRPr lang="zh-CN" altLang="en-US"/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95" y="2287270"/>
            <a:ext cx="9834245" cy="41287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445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：凤凰书城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单体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架构版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3545" y="1317625"/>
            <a:ext cx="11600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案例来源：凤凰架构，</a:t>
            </a:r>
            <a:r>
              <a:rPr lang="zh-CN" altLang="en-US">
                <a:sym typeface="+mn-ea"/>
                <a:hlinkClick r:id="rId1"/>
              </a:rPr>
              <a:t>http://icyfenix.cn/</a:t>
            </a:r>
            <a:endParaRPr lang="zh-CN" altLang="en-US">
              <a:sym typeface="+mn-ea"/>
              <a:hlinkClick r:id="rId1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  <a:hlinkClick r:id="rId1"/>
              </a:rPr>
              <a:t>项目</a:t>
            </a:r>
            <a:r>
              <a:rPr lang="zh-CN" altLang="en-US">
                <a:sym typeface="+mn-ea"/>
              </a:rPr>
              <a:t>地址：</a:t>
            </a:r>
            <a:r>
              <a:rPr lang="zh-CN" altLang="en-US">
                <a:sym typeface="+mn-ea"/>
                <a:hlinkClick r:id="rId2" tooltip="" action="ppaction://hlinkfile"/>
              </a:rPr>
              <a:t>https://github.com/fenixsoft/monolithic_arch_springboot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周志明：Ph.D、Full Stack Programmer、Computer Book Writer、Technical Evangelist、Cloud Native Architect、Most Valuable Professional、HLLVM/PLDI Enthusiast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95" y="3224530"/>
            <a:ext cx="5816600" cy="3301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235" y="3063875"/>
            <a:ext cx="2552700" cy="33432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962150"/>
            <a:ext cx="9932035" cy="4635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4225" y="1306195"/>
            <a:ext cx="1001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以网上书店为例，采用多种技术方案：单体架构、微服务、服务网格、无服务架构给出了演示程序</a:t>
            </a:r>
            <a:endParaRPr lang="zh-CN" altLang="en-US"/>
          </a:p>
        </p:txBody>
      </p:sp>
      <p:sp>
        <p:nvSpPr>
          <p:cNvPr id="2" name="关于我们"/>
          <p:cNvSpPr/>
          <p:nvPr/>
        </p:nvSpPr>
        <p:spPr>
          <a:xfrm>
            <a:off x="142875" y="446405"/>
            <a:ext cx="6244590" cy="521970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：凤凰书城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单体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架构版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0200" y="1308100"/>
            <a:ext cx="3462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https://bookstore.icyfenix.cn/#/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876425"/>
            <a:ext cx="10299065" cy="4517390"/>
          </a:xfrm>
          <a:prstGeom prst="rect">
            <a:avLst/>
          </a:prstGeom>
        </p:spPr>
      </p:pic>
      <p:sp>
        <p:nvSpPr>
          <p:cNvPr id="4" name="关于我们"/>
          <p:cNvSpPr/>
          <p:nvPr/>
        </p:nvSpPr>
        <p:spPr>
          <a:xfrm>
            <a:off x="142875" y="446405"/>
            <a:ext cx="62445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：凤凰书城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单体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架构版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关于我们"/>
          <p:cNvSpPr/>
          <p:nvPr/>
        </p:nvSpPr>
        <p:spPr>
          <a:xfrm>
            <a:off x="142875" y="446405"/>
            <a:ext cx="62445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：凤凰书城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单体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架构版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1376045"/>
            <a:ext cx="11709400" cy="45085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关于我们"/>
          <p:cNvSpPr/>
          <p:nvPr/>
        </p:nvSpPr>
        <p:spPr>
          <a:xfrm>
            <a:off x="142875" y="446405"/>
            <a:ext cx="62445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：凤凰书城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单体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架构版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187450"/>
            <a:ext cx="11561445" cy="55994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3095" y="1550670"/>
            <a:ext cx="4781550" cy="4286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4645" y="1348740"/>
            <a:ext cx="664845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Fenix's Bookstore 单体架构后端参考（并未完全遵循）了 DDD 的分层模式和设计原则，整体分为以下四层：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</a:rPr>
              <a:t>Resource</a:t>
            </a:r>
            <a:r>
              <a:rPr lang="zh-CN" altLang="en-US" sz="2000"/>
              <a:t>：对应 DDD 中的 User Interface 层，负责向用户显示信息或者解释用户发出的命令。请注意，这里指的“用户”不一定是使用用户界面的人，可以是位于另一个进程或计算机的服务。由于本工程采用了 MVVM 前后端分离模式，这里所指的用户实际上是前端的服务消费者，所以这里以 RESTful 中的核心概念“资源”（Resource）来命名。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endParaRPr lang="zh-CN" altLang="en-US" sz="2000"/>
          </a:p>
        </p:txBody>
      </p:sp>
      <p:sp>
        <p:nvSpPr>
          <p:cNvPr id="2" name="关于我们"/>
          <p:cNvSpPr/>
          <p:nvPr/>
        </p:nvSpPr>
        <p:spPr>
          <a:xfrm>
            <a:off x="142875" y="446405"/>
            <a:ext cx="6244590" cy="521970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：凤凰书城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单体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架构版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45098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附录  开源项目案例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--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上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917577" y="1395415"/>
            <a:ext cx="5953125" cy="33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sz="2400" dirty="0">
                <a:solidFill>
                  <a:schemeClr val="tx1"/>
                </a:solidFill>
                <a:latin typeface="+mn-ea"/>
                <a:ea typeface="+mn-ea"/>
              </a:rPr>
              <a:t>开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源项目1:  Spring-Boot-Blog-REST-API</a:t>
            </a:r>
            <a:endParaRPr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开源项目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2: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</a:t>
            </a:r>
            <a:r>
              <a:rPr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X-SpringBoot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开源项目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3: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</a:t>
            </a:r>
            <a:r>
              <a:rPr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凤凰书城-单体架构版</a:t>
            </a:r>
            <a:endParaRPr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开源项目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mall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商城项目</a:t>
            </a:r>
            <a:endParaRPr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3095" y="1667510"/>
            <a:ext cx="4781550" cy="4286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0340" y="1707515"/>
            <a:ext cx="68027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</a:rPr>
              <a:t>Application</a:t>
            </a:r>
            <a:r>
              <a:rPr lang="zh-CN" altLang="en-US" sz="2000"/>
              <a:t>：对应 DDD 中的 Application 层，负责定义软件本身对外暴露的能力，即软件本身可以完成哪些任务，并负责对内协调领域对象来解决问题。根据 DDD 的原则，应用层要尽量简单，不包含任何业务规则或者知识，而只为下一层中的领域对象协调任务，分配工作，使它们互相协作，这一点在代码上表现为 Application 层中一般不会存在任何的条件判断语句。在许多项目中，Application 层都会被选为包裹事务（代码进入此层事务开始，退出此层事务提交或者回滚）的载体。</a:t>
            </a:r>
            <a:endParaRPr lang="zh-CN" altLang="en-US" sz="2000"/>
          </a:p>
        </p:txBody>
      </p:sp>
      <p:sp>
        <p:nvSpPr>
          <p:cNvPr id="6" name="关于我们"/>
          <p:cNvSpPr/>
          <p:nvPr/>
        </p:nvSpPr>
        <p:spPr>
          <a:xfrm>
            <a:off x="142875" y="446405"/>
            <a:ext cx="62445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：凤凰书城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单体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架构版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3095" y="1550670"/>
            <a:ext cx="4781550" cy="4286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5600" y="1815465"/>
            <a:ext cx="68027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</a:rPr>
              <a:t>Domain</a:t>
            </a:r>
            <a:r>
              <a:rPr lang="zh-CN" altLang="en-US" sz="2000"/>
              <a:t>：对应 DDD 中的 Domain 层，负责实现业务逻辑，即表达业务概念，处理业务状态信息以及业务规则这些行为，此层是整个项目的重点。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zh-CN" altLang="en-US" sz="2000">
                <a:solidFill>
                  <a:srgbClr val="FF0000"/>
                </a:solidFill>
              </a:rPr>
              <a:t>Infrastructure</a:t>
            </a:r>
            <a:r>
              <a:rPr lang="zh-CN" altLang="en-US" sz="2000"/>
              <a:t>：对应 DDD 中的 Infrastructure 层，向其他层提供通用的技术能力，譬如持久化能力、远程服务通讯、工具集，等等。</a:t>
            </a:r>
            <a:endParaRPr lang="zh-CN" altLang="en-US" sz="2000"/>
          </a:p>
        </p:txBody>
      </p:sp>
      <p:sp>
        <p:nvSpPr>
          <p:cNvPr id="2" name="关于我们"/>
          <p:cNvSpPr/>
          <p:nvPr/>
        </p:nvSpPr>
        <p:spPr>
          <a:xfrm>
            <a:off x="142875" y="446405"/>
            <a:ext cx="62445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：凤凰书城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-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单体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架构版</a:t>
            </a:r>
            <a:endParaRPr lang="zh-CN" alt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8204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4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：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mall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603250" y="1395730"/>
            <a:ext cx="11104880" cy="50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项目主页：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https://www.macrozheng.com/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仓库地址：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 action="ppaction://hlinkfile"/>
              </a:rPr>
              <a:t>https://github.com/macrozheng/mall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  <a:hlinkClick r:id="rId1" action="ppaction://hlinkfile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学习教程地址：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 action="ppaction://hlinkfile"/>
              </a:rPr>
              <a:t>https://www.macrozheng.com/mall/catalog/mall_catalog.html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  <a:hlinkClick r:id="rId2" action="ppaction://hlinkfile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项目简介：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  <a:hlinkClick r:id="rId2" action="ppaction://hlinkfile"/>
            </a:endParaRPr>
          </a:p>
          <a:p>
            <a:pPr indent="322580" latinLnBrk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75000"/>
              <a:buNone/>
              <a:extLst>
                <a:ext uri="{35155182-B16C-46BC-9424-99874614C6A1}">
                  <wpsdc:indentchars xmlns:wpsdc="http://www.wps.cn/officeDocument/2017/drawingmlCustomData" val="127" checksum="4259393621"/>
                </a:ext>
              </a:extLst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mall项目是一套电商系统，包括</a:t>
            </a:r>
            <a:r>
              <a:rPr lang="zh-CN" altLang="en-US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前台商城系统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及</a:t>
            </a:r>
            <a:r>
              <a:rPr lang="zh-CN" altLang="en-US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后台管理系统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，基于SpringBoot+MyBatis实现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indent="322580" latinLnBrk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75000"/>
              <a:buNone/>
              <a:extLst>
                <a:ext uri="{35155182-B16C-46BC-9424-99874614C6A1}">
                  <wpsdc:indentchars xmlns:wpsdc="http://www.wps.cn/officeDocument/2017/drawingmlCustomData" val="127" checksum="4259393621"/>
                </a:ext>
              </a:extLst>
            </a:pPr>
            <a:r>
              <a:rPr lang="zh-CN" altLang="en-US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前台商城系统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包含首页门户、商品推荐、商品搜索、商品展示、购物车、订单流程、会员中心、客户服务、帮助中心等模块。演示地址：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3" action="ppaction://hlinkfile"/>
              </a:rPr>
              <a:t>https://www.macrozheng.com/app/mainpage.html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indent="322580" latinLnBrk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75000"/>
              <a:buNone/>
              <a:extLst>
                <a:ext uri="{35155182-B16C-46BC-9424-99874614C6A1}">
                  <wpsdc:indentchars xmlns:wpsdc="http://www.wps.cn/officeDocument/2017/drawingmlCustomData" val="127" checksum="4259393621"/>
                </a:ext>
              </a:extLst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后台管理系统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包含商品管理、订单管理、会员管理、促销管理、运营管理、内容管理、统计报表、财务管理、权限管理、设置等模块。演示地址：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4" action="ppaction://hlinkfile"/>
              </a:rPr>
              <a:t>https://www.macrozheng.com/admin/index.html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603250" y="1395730"/>
            <a:ext cx="111048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250" y="1395730"/>
            <a:ext cx="665162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322580" latinLnBrk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latin typeface="宋体" pitchFamily="2" charset="-122"/>
                <a:ea typeface="宋体" pitchFamily="2" charset="-122"/>
                <a:sym typeface="+mn-ea"/>
              </a:rPr>
              <a:t>前端商城系统：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  <a:hlinkClick r:id="rId1" action="ppaction://hlinkfile"/>
              </a:rPr>
              <a:t>https://www.macrozheng.com/app/mainpage.html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2145665"/>
            <a:ext cx="2273935" cy="454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55" y="2145665"/>
            <a:ext cx="2274570" cy="4543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275" y="2107565"/>
            <a:ext cx="2254250" cy="4582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875" y="2053590"/>
            <a:ext cx="2285365" cy="46367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603250" y="1395730"/>
            <a:ext cx="111048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250" y="1395730"/>
            <a:ext cx="651319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322580" algn="l" latinLnBrk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latin typeface="宋体" pitchFamily="2" charset="-122"/>
                <a:ea typeface="宋体" pitchFamily="2" charset="-122"/>
                <a:sym typeface="+mn-ea"/>
              </a:rPr>
              <a:t>后台管理系统：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  <a:hlinkClick r:id="rId1" action="ppaction://hlinkfile"/>
              </a:rPr>
              <a:t>https://www.macrozheng.com/admin/index.html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60" y="2125345"/>
            <a:ext cx="9606280" cy="43268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603250" y="1395730"/>
            <a:ext cx="111048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250" y="1395730"/>
            <a:ext cx="651319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322580" algn="l" latinLnBrk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latin typeface="宋体" pitchFamily="2" charset="-122"/>
                <a:ea typeface="宋体" pitchFamily="2" charset="-122"/>
                <a:sym typeface="+mn-ea"/>
              </a:rPr>
              <a:t>后台管理系统：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  <a:hlinkClick r:id="rId1" action="ppaction://hlinkfile"/>
              </a:rPr>
              <a:t>https://www.macrozheng.com/admin/index.html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2118360"/>
            <a:ext cx="9968865" cy="45281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814195" y="1187450"/>
          <a:ext cx="853440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技术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版本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Spring Boot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2.3.0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容器+MVC框架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Spring Security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5.1.4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认证和授权框架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MyBatis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3.4.6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ORM框架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MyBatisGenerator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1.3.3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数据层代码生成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PageHelper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5.1.8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MyBatis物理分页插件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Swagger-UI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2.9.2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文档生产工具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Elasticsearch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7.6.2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搜索引擎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RabbitMq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3.7.14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消息队列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Redis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5.0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分布式缓存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MongoDb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4.2.5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NoSql数据库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Docker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18.09.0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应用容器引擎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Druid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1.1.10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数据库连接池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OSS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2.5.0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对象存储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JWT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0.9.0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JWT登录支持</a:t>
                      </a:r>
                      <a:endParaRPr lang="zh-CN" altLang="en-US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Lombok</a:t>
                      </a:r>
                      <a:endParaRPr lang="zh-CN" altLang="en-US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1.18.6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简化对象封装工具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85" y="1697355"/>
            <a:ext cx="4597400" cy="4279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87060" y="1832610"/>
            <a:ext cx="6331585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mail-admin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：商品后台系统的后端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en-US" altLang="zh-CN" sz="20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mail-portal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：商城前台系统的后端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mail-common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：工具类及通用代码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mall-security：SpringSecurity封装公用模块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mall-mbg：MyBatisGenerator生成的数据库操作代码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355" y="1377315"/>
            <a:ext cx="10946130" cy="5169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开发环境搭建步骤：</a:t>
            </a:r>
            <a:r>
              <a:rPr lang="zh-CN" altLang="en-US" sz="2000">
                <a:hlinkClick r:id="rId1" action="ppaction://hlinkfile"/>
              </a:rPr>
              <a:t>https://www.macrozheng.com/mall/deploy/mall_deploy_windows.html#mongodb</a:t>
            </a:r>
            <a:endParaRPr lang="zh-CN" altLang="en-US" sz="2000">
              <a:hlinkClick r:id="rId1" action="ppaction://hlinkfile"/>
            </a:endParaRPr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要点：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/>
              <a:t>1. </a:t>
            </a:r>
            <a:r>
              <a:rPr lang="zh-CN" altLang="en-US" sz="2000"/>
              <a:t>安装</a:t>
            </a:r>
            <a:r>
              <a:rPr lang="en-US" altLang="zh-CN" sz="2000"/>
              <a:t>MySQL</a:t>
            </a:r>
            <a:r>
              <a:rPr lang="zh-CN" altLang="en-US" sz="2000"/>
              <a:t>、</a:t>
            </a:r>
            <a:r>
              <a:rPr lang="en-US" altLang="zh-CN" sz="2000"/>
              <a:t>Redis</a:t>
            </a:r>
            <a:r>
              <a:rPr lang="zh-CN" altLang="en-US" sz="2000"/>
              <a:t>、</a:t>
            </a:r>
            <a:r>
              <a:rPr lang="en-US" altLang="zh-CN" sz="2000"/>
              <a:t>MongoDb</a:t>
            </a:r>
            <a:r>
              <a:rPr lang="zh-CN" altLang="en-US" sz="2000"/>
              <a:t>、</a:t>
            </a:r>
            <a:r>
              <a:rPr lang="en-US" altLang="zh-CN" sz="2000"/>
              <a:t>RabbitMQ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2. </a:t>
            </a:r>
            <a:r>
              <a:rPr lang="zh-CN" altLang="en-US" sz="2000"/>
              <a:t>创建</a:t>
            </a:r>
            <a:r>
              <a:rPr lang="en-US" altLang="zh-CN" sz="2000"/>
              <a:t>MySQL</a:t>
            </a:r>
            <a:r>
              <a:rPr lang="zh-CN" altLang="en-US" sz="2000"/>
              <a:t>数据库：</a:t>
            </a:r>
            <a:r>
              <a:rPr lang="en-US" altLang="zh-CN" sz="2000"/>
              <a:t>mall</a:t>
            </a:r>
            <a:r>
              <a:rPr lang="zh-CN" altLang="en-US" sz="2000"/>
              <a:t>，然后导入document/sql下的mall.sql文件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/>
              <a:t>3. </a:t>
            </a:r>
            <a:r>
              <a:rPr lang="zh-CN" altLang="en-US" sz="2000"/>
              <a:t>创建</a:t>
            </a:r>
            <a:r>
              <a:rPr lang="en-US" altLang="zh-CN" sz="2000"/>
              <a:t>MongoDb</a:t>
            </a:r>
            <a:r>
              <a:rPr lang="zh-CN" altLang="en-US" sz="2000"/>
              <a:t>数据库：</a:t>
            </a:r>
            <a:r>
              <a:rPr lang="en-US" altLang="zh-CN" sz="2000"/>
              <a:t>mall-port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4. </a:t>
            </a:r>
            <a:r>
              <a:rPr lang="zh-CN" altLang="en-US" sz="2000"/>
              <a:t>在</a:t>
            </a:r>
            <a:r>
              <a:rPr lang="en-US" altLang="zh-CN" sz="2000"/>
              <a:t>RabbitMQ</a:t>
            </a:r>
            <a:r>
              <a:rPr lang="zh-CN" altLang="en-US" sz="2000"/>
              <a:t>中创建</a:t>
            </a:r>
            <a:r>
              <a:rPr lang="en-US" altLang="zh-CN" sz="2000"/>
              <a:t>virtual host</a:t>
            </a:r>
            <a:r>
              <a:rPr lang="zh-CN" altLang="en-US" sz="2000"/>
              <a:t>：</a:t>
            </a:r>
            <a:r>
              <a:rPr lang="en-US" altLang="zh-CN" sz="2000"/>
              <a:t>/mall</a:t>
            </a:r>
            <a:r>
              <a:rPr lang="zh-CN" altLang="en-US" sz="2000"/>
              <a:t>， 创建管理员账号</a:t>
            </a:r>
            <a:r>
              <a:rPr lang="en-US" altLang="zh-CN" sz="2000"/>
              <a:t>mall</a:t>
            </a:r>
            <a:r>
              <a:rPr lang="zh-CN" altLang="en-US" sz="2000"/>
              <a:t>，密码</a:t>
            </a:r>
            <a:r>
              <a:rPr lang="en-US" altLang="zh-CN" sz="2000"/>
              <a:t>mall</a:t>
            </a:r>
            <a:r>
              <a:rPr lang="zh-CN" altLang="en-US" sz="2000"/>
              <a:t>，并授权访问</a:t>
            </a:r>
            <a:r>
              <a:rPr lang="en-US" altLang="zh-CN" sz="2000"/>
              <a:t>/mall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5. </a:t>
            </a:r>
            <a:r>
              <a:rPr lang="zh-CN" altLang="en-US" sz="2000"/>
              <a:t>使用</a:t>
            </a:r>
            <a:r>
              <a:rPr lang="en-US" altLang="zh-CN" sz="2000"/>
              <a:t>JAVA JDK1.8</a:t>
            </a:r>
            <a:r>
              <a:rPr lang="zh-CN" altLang="en-US" sz="2000"/>
              <a:t>，或者引入</a:t>
            </a:r>
            <a:r>
              <a:rPr lang="en-US" altLang="zh-CN" sz="2000"/>
              <a:t>javax.xml.bind</a:t>
            </a:r>
            <a:r>
              <a:rPr lang="zh-CN" altLang="en-US" sz="2000"/>
              <a:t>依赖，否则会“javax.xml.bind.DatatypeConverter”异常，一个解决同类错误的博文：</a:t>
            </a:r>
            <a:r>
              <a:rPr lang="zh-CN" altLang="en-US" sz="2000">
                <a:hlinkClick r:id="rId2" action="ppaction://hlinkfile"/>
              </a:rPr>
              <a:t>https://blog.csdn.net/qiqibei666/article/details/103018960</a:t>
            </a:r>
            <a:endParaRPr lang="zh-CN" altLang="en-US" sz="20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355" y="1377315"/>
            <a:ext cx="1108773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部署步骤：</a:t>
            </a:r>
            <a:r>
              <a:rPr lang="zh-CN" altLang="en-US" sz="2000">
                <a:hlinkClick r:id="rId1" action="ppaction://hlinkfile"/>
              </a:rPr>
              <a:t>https://www.macrozheng.com/mall/deploy/mall_deploy_windows.html#mongodb</a:t>
            </a:r>
            <a:endParaRPr lang="zh-CN" altLang="en-US" sz="2000">
              <a:hlinkClick r:id="rId1" action="ppaction://hlinkfile"/>
            </a:endParaRPr>
          </a:p>
          <a:p>
            <a:endParaRPr lang="zh-CN" altLang="en-US" sz="2000"/>
          </a:p>
          <a:p>
            <a:r>
              <a:rPr lang="zh-CN" altLang="en-US" sz="2000"/>
              <a:t>后台系统后端模块：</a:t>
            </a:r>
            <a:r>
              <a:rPr lang="en-US" altLang="zh-CN" sz="2000"/>
              <a:t>mall-admin</a:t>
            </a:r>
            <a:r>
              <a:rPr lang="zh-CN" altLang="en-US" sz="2000"/>
              <a:t>配置文件修改，设置本地</a:t>
            </a:r>
            <a:r>
              <a:rPr lang="en-US" altLang="zh-CN" sz="2000"/>
              <a:t>mysql</a:t>
            </a:r>
            <a:r>
              <a:rPr lang="zh-CN" altLang="en-US" sz="2000"/>
              <a:t>数据库的用户名及密码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65" y="2517775"/>
            <a:ext cx="8335645" cy="40944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58470"/>
            <a:ext cx="74415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Spring-Boot-Blog-REST-API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545" y="1187450"/>
            <a:ext cx="1160018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tooltip="" action="ppaction://hlinkfile"/>
              </a:rPr>
              <a:t>https://github.com/osopromadze/Spring-Boot-Blog-REST-API</a:t>
            </a:r>
            <a:endParaRPr lang="zh-CN" altLang="en-US">
              <a:hlinkClick r:id="rId1" tooltip="" action="ppaction://hlinkfile"/>
            </a:endParaRPr>
          </a:p>
          <a:p>
            <a:pPr algn="l">
              <a:lnSpc>
                <a:spcPct val="150000"/>
              </a:lnSpc>
            </a:pPr>
            <a:r>
              <a:rPr lang="zh-CN" altLang="en-US"/>
              <a:t>项目说明：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Build Restful CRUD API for a blog using Spring Boot, Mysql, JPA and Hibernate.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开发环境</a:t>
            </a:r>
            <a:r>
              <a:rPr lang="zh-CN" altLang="en-US">
                <a:sym typeface="+mn-ea"/>
              </a:rPr>
              <a:t>搭建：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step1</a:t>
            </a:r>
            <a:r>
              <a:rPr lang="zh-CN" altLang="en-US">
                <a:sym typeface="+mn-ea"/>
              </a:rPr>
              <a:t>：git clone https://github.com/coma123/Spring-Boot-Blog-REST-API.git</a:t>
            </a:r>
            <a:endParaRPr lang="zh-CN" altLang="en-US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step2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创建</a:t>
            </a:r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数据库</a:t>
            </a:r>
            <a:r>
              <a:rPr lang="en-US" altLang="zh-CN">
                <a:sym typeface="+mn-ea"/>
              </a:rPr>
              <a:t>blogapi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create database blogapi</a:t>
            </a: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导入数据库表结构及数据初始化文件：src/main/resources/blogapi.sql</a:t>
            </a:r>
            <a:endParaRPr lang="zh-CN" altLang="en-US"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修改src/main/resources/application.properties配置文件中的数据库连接</a:t>
            </a:r>
            <a:r>
              <a:rPr lang="zh-CN" altLang="en-US">
                <a:sym typeface="+mn-ea"/>
              </a:rPr>
              <a:t>信息</a:t>
            </a:r>
            <a:endParaRPr lang="zh-CN" altLang="en-US">
              <a:sym typeface="+mn-ea"/>
            </a:endParaRPr>
          </a:p>
          <a:p>
            <a:pPr marL="1200150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65" y="4986655"/>
            <a:ext cx="8623300" cy="1498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355" y="1285240"/>
            <a:ext cx="11087735" cy="1783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部署步骤：</a:t>
            </a:r>
            <a:r>
              <a:rPr lang="zh-CN" altLang="en-US" sz="2000">
                <a:hlinkClick r:id="rId1" action="ppaction://hlinkfile"/>
              </a:rPr>
              <a:t>https://www.macrozheng.com/mall/deploy/mall_deploy_windows.html#mongodb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前台系统后端模块：</a:t>
            </a:r>
            <a:r>
              <a:rPr lang="en-US" altLang="zh-CN" sz="2000"/>
              <a:t>mall-portal</a:t>
            </a:r>
            <a:r>
              <a:rPr lang="zh-CN" altLang="en-US" sz="2000"/>
              <a:t>配置文件修改，设置本地</a:t>
            </a:r>
            <a:r>
              <a:rPr lang="en-US" altLang="zh-CN" sz="2000"/>
              <a:t>mysql</a:t>
            </a:r>
            <a:r>
              <a:rPr lang="zh-CN" altLang="en-US" sz="2000"/>
              <a:t>数据库的用户名及密码、</a:t>
            </a:r>
            <a:r>
              <a:rPr lang="en-US" altLang="zh-CN" sz="2000"/>
              <a:t>mongdb</a:t>
            </a:r>
            <a:r>
              <a:rPr lang="zh-CN" altLang="en-US" sz="2000"/>
              <a:t>、</a:t>
            </a:r>
            <a:r>
              <a:rPr lang="en-US" altLang="zh-CN" sz="2000"/>
              <a:t>rattbitmq</a:t>
            </a:r>
            <a:r>
              <a:rPr lang="zh-CN" altLang="en-US" sz="2000"/>
              <a:t>等。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65" y="2539365"/>
            <a:ext cx="7150735" cy="40659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355" y="1377315"/>
            <a:ext cx="1108773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部署步骤：</a:t>
            </a:r>
            <a:r>
              <a:rPr lang="zh-CN" altLang="en-US" sz="2000">
                <a:hlinkClick r:id="rId1" action="ppaction://hlinkfile"/>
              </a:rPr>
              <a:t>https://www.macrozheng.com/mall/deploy/mall_deploy_windows.html#mongodb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前台系统后端</a:t>
            </a:r>
            <a:r>
              <a:rPr lang="en-US" altLang="zh-CN" sz="2000"/>
              <a:t>mall-portal</a:t>
            </a:r>
            <a:r>
              <a:rPr lang="zh-CN" altLang="en-US" sz="2000"/>
              <a:t>配置文件修改，设置本地</a:t>
            </a:r>
            <a:r>
              <a:rPr lang="en-US" altLang="zh-CN" sz="2000"/>
              <a:t>mysql</a:t>
            </a:r>
            <a:r>
              <a:rPr lang="zh-CN" altLang="en-US" sz="2000"/>
              <a:t>数据库的用户名及密码、</a:t>
            </a:r>
            <a:r>
              <a:rPr lang="en-US" altLang="zh-CN" sz="2000"/>
              <a:t>mongdb</a:t>
            </a:r>
            <a:r>
              <a:rPr lang="zh-CN" altLang="en-US" sz="2000"/>
              <a:t>、</a:t>
            </a:r>
            <a:r>
              <a:rPr lang="en-US" altLang="zh-CN" sz="2000"/>
              <a:t>rattbitmq</a:t>
            </a:r>
            <a:r>
              <a:rPr lang="zh-CN" altLang="en-US" sz="2000"/>
              <a:t>等。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65" y="2724785"/>
            <a:ext cx="7348855" cy="39223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1322070"/>
            <a:ext cx="10102215" cy="53981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1355" y="1285240"/>
            <a:ext cx="110877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启动前台系统后端模块：运行</a:t>
            </a:r>
            <a:r>
              <a:rPr lang="en-US" altLang="zh-CN" sz="2000"/>
              <a:t>MallPortalApplication</a:t>
            </a:r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2155190"/>
            <a:ext cx="4132580" cy="3893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25" y="2357755"/>
            <a:ext cx="6938645" cy="34893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715" y="1382395"/>
            <a:ext cx="8854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前台系统的后端接口文档：</a:t>
            </a:r>
            <a:r>
              <a:rPr lang="zh-CN" altLang="en-US">
                <a:hlinkClick r:id="rId1"/>
              </a:rPr>
              <a:t>http://127.0.0.1:8085/swagger-ui.html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" y="2025015"/>
            <a:ext cx="11429365" cy="43192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715" y="1382395"/>
            <a:ext cx="8854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前台系统的后端接口文档：</a:t>
            </a:r>
            <a:r>
              <a:rPr lang="zh-CN" altLang="en-US">
                <a:hlinkClick r:id="rId1"/>
              </a:rPr>
              <a:t>http://127.0.0.1:8085/swagger-ui.html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2025015"/>
            <a:ext cx="11805920" cy="37007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61360" y="5878195"/>
            <a:ext cx="566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首页内容的接口无需登录即可访问，可对接口进行测试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2047240"/>
            <a:ext cx="11903075" cy="3618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6715" y="1382395"/>
            <a:ext cx="8854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前台系统的后端接口文档：</a:t>
            </a:r>
            <a:r>
              <a:rPr lang="zh-CN" altLang="en-US">
                <a:hlinkClick r:id="rId2"/>
              </a:rPr>
              <a:t>http://127.0.0.1:8085/swagger-ui.html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18990" y="587057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测试会员登录接口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6715" y="1382395"/>
            <a:ext cx="8854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前台系统的后端接口文档：</a:t>
            </a:r>
            <a:r>
              <a:rPr lang="zh-CN" altLang="en-US">
                <a:hlinkClick r:id="rId1"/>
              </a:rPr>
              <a:t>http://127.0.0.1:8085/swagger-ui.html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07715" y="5885815"/>
            <a:ext cx="690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测试会员登录接口，用户名</a:t>
            </a:r>
            <a:r>
              <a:rPr lang="en-US" altLang="zh-CN"/>
              <a:t>test</a:t>
            </a:r>
            <a:r>
              <a:rPr lang="zh-CN" altLang="en-US"/>
              <a:t>，密码</a:t>
            </a:r>
            <a:r>
              <a:rPr lang="en-US" altLang="zh-CN"/>
              <a:t>123456</a:t>
            </a:r>
            <a:r>
              <a:rPr lang="zh-CN" altLang="en-US"/>
              <a:t>，登录成功返回</a:t>
            </a:r>
            <a:r>
              <a:rPr lang="en-US" altLang="zh-CN"/>
              <a:t>token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2301875"/>
            <a:ext cx="4429760" cy="2621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590" y="2499995"/>
            <a:ext cx="8319135" cy="1993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6715" y="1382395"/>
            <a:ext cx="8854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前台系统的后端接口文档：</a:t>
            </a:r>
            <a:r>
              <a:rPr lang="zh-CN" altLang="en-US">
                <a:hlinkClick r:id="rId1"/>
              </a:rPr>
              <a:t>http://127.0.0.1:8085/swagger-ui.html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72230" y="6045835"/>
            <a:ext cx="404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swagger-ui</a:t>
            </a:r>
            <a:r>
              <a:rPr lang="zh-CN" altLang="en-US"/>
              <a:t>接口文档中加入认证信息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35" y="1910715"/>
            <a:ext cx="8639810" cy="39751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670" y="1636395"/>
            <a:ext cx="9310370" cy="48196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58470"/>
            <a:ext cx="74415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Spring-Boot-Blog-REST-API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545" y="1187450"/>
            <a:ext cx="11600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action="ppaction://hlinkfile"/>
              </a:rPr>
              <a:t>https://github.com/osopromadze/Spring-Boot-Blog-REST-API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12595"/>
            <a:ext cx="10039985" cy="1965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3703320"/>
            <a:ext cx="10039350" cy="29895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1344930"/>
            <a:ext cx="11414125" cy="1901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42535" y="212407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调用一个需要登录的接口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3362960"/>
            <a:ext cx="7372350" cy="2936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93515" y="508317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可以看到请求时携带了认证头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293485" y="3908425"/>
            <a:ext cx="854710" cy="10071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3362960"/>
            <a:ext cx="3401060" cy="2709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25560" y="629983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成功返回结果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0" y="3347720"/>
            <a:ext cx="4852035" cy="30213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803400"/>
            <a:ext cx="4356100" cy="3556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9470" y="5678170"/>
            <a:ext cx="605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项目还提供了</a:t>
            </a:r>
            <a:r>
              <a:rPr lang="en-US" altLang="zh-CN"/>
              <a:t>postman</a:t>
            </a:r>
            <a:r>
              <a:rPr lang="zh-CN" altLang="en-US"/>
              <a:t>的接口测试集，可在</a:t>
            </a:r>
            <a:r>
              <a:rPr lang="en-US" altLang="zh-CN"/>
              <a:t>postman</a:t>
            </a:r>
            <a:r>
              <a:rPr lang="zh-CN" altLang="en-US"/>
              <a:t>中导入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60" y="1187450"/>
            <a:ext cx="4886325" cy="19323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1294130"/>
            <a:ext cx="10835005" cy="53771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" y="1554480"/>
            <a:ext cx="11369040" cy="3749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22270" y="5678170"/>
            <a:ext cx="652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给</a:t>
            </a:r>
            <a:r>
              <a:rPr lang="en-US" altLang="zh-CN"/>
              <a:t>mall-portal</a:t>
            </a:r>
            <a:r>
              <a:rPr lang="zh-CN" altLang="en-US"/>
              <a:t>添加一个变量</a:t>
            </a:r>
            <a:r>
              <a:rPr lang="en-US" altLang="zh-CN"/>
              <a:t>portal.mall </a:t>
            </a:r>
            <a:r>
              <a:rPr lang="zh-CN" altLang="en-US"/>
              <a:t>值为http://127.0.0.1:8085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1187450"/>
            <a:ext cx="8922385" cy="5001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3015" y="63620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登录成功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08705" y="5996305"/>
            <a:ext cx="577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将登录成功后的</a:t>
            </a:r>
            <a:r>
              <a:rPr lang="en-US" altLang="zh-CN"/>
              <a:t>token</a:t>
            </a:r>
            <a:r>
              <a:rPr lang="zh-CN" altLang="en-US"/>
              <a:t>设置到</a:t>
            </a:r>
            <a:r>
              <a:rPr lang="en-US" altLang="zh-CN"/>
              <a:t>collection</a:t>
            </a:r>
            <a:r>
              <a:rPr lang="zh-CN" altLang="en-US"/>
              <a:t>的</a:t>
            </a:r>
            <a:r>
              <a:rPr lang="en-US" altLang="zh-CN"/>
              <a:t>Authorization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1310005"/>
            <a:ext cx="11536680" cy="42386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6090" y="1404620"/>
            <a:ext cx="3371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1</a:t>
            </a:r>
            <a:r>
              <a:rPr lang="zh-CN" altLang="en-US" sz="2000"/>
              <a:t>：获取首页数据接口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245" y="1945640"/>
            <a:ext cx="7442835" cy="431038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6995160" y="5830570"/>
            <a:ext cx="1052830" cy="488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185150" y="615124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统一的数据返回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8475345" y="4824095"/>
            <a:ext cx="716915" cy="259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253220" y="4824095"/>
            <a:ext cx="273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service</a:t>
            </a:r>
            <a:r>
              <a:rPr lang="zh-CN" altLang="en-US"/>
              <a:t>层编写业务逻辑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007235" y="5342890"/>
            <a:ext cx="884555" cy="91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35610" y="548005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封装返回信息的模型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6090" y="1404620"/>
            <a:ext cx="2355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2</a:t>
            </a:r>
            <a:r>
              <a:rPr lang="zh-CN" altLang="en-US" sz="2000"/>
              <a:t>：登录认证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1955800"/>
            <a:ext cx="8350250" cy="4703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6645" y="1278255"/>
            <a:ext cx="6308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mall整合SpringSecurity和JWT实现认证和授权（一）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355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2</a:t>
            </a:r>
            <a:r>
              <a:rPr lang="zh-CN" altLang="en-US" sz="2000"/>
              <a:t>：登录认证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210" y="1803400"/>
            <a:ext cx="10377805" cy="4953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36645" y="1278255"/>
            <a:ext cx="6308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mall整合SpringSecurity和JWT实现认证和授权（一）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355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2</a:t>
            </a:r>
            <a:r>
              <a:rPr lang="zh-CN" altLang="en-US" sz="2000"/>
              <a:t>：登录认证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3480" y="1216660"/>
            <a:ext cx="6943725" cy="2686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80" y="3951605"/>
            <a:ext cx="5710555" cy="2727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6090" y="2749550"/>
            <a:ext cx="29457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对用户名、登录日期等进行生成</a:t>
            </a:r>
            <a:r>
              <a:rPr lang="en-US" altLang="zh-CN"/>
              <a:t>jwt token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36645" y="1278255"/>
            <a:ext cx="6308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3" action="ppaction://hlinkfile"/>
              </a:rPr>
              <a:t>mall整合SpringSecurity和JWT实现认证和授权（一）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58470"/>
            <a:ext cx="74415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Spring-Boot-Blog-REST-API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545" y="1187450"/>
            <a:ext cx="11600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action="ppaction://hlinkfile"/>
              </a:rPr>
              <a:t>https://github.com/osopromadze/Spring-Boot-Blog-REST-API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90" y="1734820"/>
            <a:ext cx="8626475" cy="49326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355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2</a:t>
            </a:r>
            <a:r>
              <a:rPr lang="zh-CN" altLang="en-US" sz="2000"/>
              <a:t>：登录认证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465" y="1978025"/>
            <a:ext cx="8056880" cy="4709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35525" y="1358900"/>
            <a:ext cx="691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spring security</a:t>
            </a:r>
            <a:r>
              <a:rPr lang="zh-CN" altLang="en-US"/>
              <a:t>安全框架，在项目配置中配置了安全路径白名单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355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2</a:t>
            </a:r>
            <a:r>
              <a:rPr lang="zh-CN" altLang="en-US" sz="2000"/>
              <a:t>：登录认证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2002790"/>
            <a:ext cx="10514965" cy="45173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35525" y="1358900"/>
            <a:ext cx="536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mall-security</a:t>
            </a:r>
            <a:r>
              <a:rPr lang="zh-CN" altLang="en-US"/>
              <a:t>模块中，开发了</a:t>
            </a:r>
            <a:r>
              <a:rPr lang="en-US" altLang="zh-CN"/>
              <a:t>JWT</a:t>
            </a:r>
            <a:r>
              <a:rPr lang="zh-CN" altLang="en-US"/>
              <a:t>登录授权过滤器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355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2</a:t>
            </a:r>
            <a:r>
              <a:rPr lang="zh-CN" altLang="en-US" sz="2000"/>
              <a:t>：登录认证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835525" y="1404620"/>
            <a:ext cx="536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mall-security</a:t>
            </a:r>
            <a:r>
              <a:rPr lang="zh-CN" altLang="en-US"/>
              <a:t>模块中，开发了</a:t>
            </a:r>
            <a:r>
              <a:rPr lang="en-US" altLang="zh-CN"/>
              <a:t>JWT</a:t>
            </a:r>
            <a:r>
              <a:rPr lang="zh-CN" altLang="en-US"/>
              <a:t>登录授权过滤器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655" y="1833880"/>
            <a:ext cx="9706610" cy="49199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905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3</a:t>
            </a:r>
            <a:r>
              <a:rPr lang="zh-CN" altLang="en-US" sz="2000"/>
              <a:t>：</a:t>
            </a:r>
            <a:r>
              <a:rPr lang="en-US" altLang="zh-CN" sz="2000"/>
              <a:t>redis</a:t>
            </a:r>
            <a:r>
              <a:rPr lang="zh-CN" altLang="en-US" sz="2000"/>
              <a:t>缓存使用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4704080" y="1435100"/>
            <a:ext cx="5285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使用Redis+AOP优化权限管理功能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1951355"/>
            <a:ext cx="9949815" cy="46818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79920" y="6120765"/>
            <a:ext cx="566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每一次请求身份认证时都需要根据用户名查询用户信息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905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3</a:t>
            </a:r>
            <a:r>
              <a:rPr lang="zh-CN" altLang="en-US" sz="2000"/>
              <a:t>：</a:t>
            </a:r>
            <a:r>
              <a:rPr lang="en-US" altLang="zh-CN" sz="2000"/>
              <a:t>redis</a:t>
            </a:r>
            <a:r>
              <a:rPr lang="zh-CN" altLang="en-US" sz="2000"/>
              <a:t>缓存使用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4704080" y="1435100"/>
            <a:ext cx="5285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使用Redis+AOP优化权限管理功能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65" y="1946910"/>
            <a:ext cx="8503920" cy="1944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90" y="4084320"/>
            <a:ext cx="7467600" cy="27000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905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3</a:t>
            </a:r>
            <a:r>
              <a:rPr lang="zh-CN" altLang="en-US" sz="2000"/>
              <a:t>：</a:t>
            </a:r>
            <a:r>
              <a:rPr lang="en-US" altLang="zh-CN" sz="2000"/>
              <a:t>redis</a:t>
            </a:r>
            <a:r>
              <a:rPr lang="zh-CN" altLang="en-US" sz="2000"/>
              <a:t>缓存使用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4704080" y="1435100"/>
            <a:ext cx="5285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使用Redis+AOP优化权限管理功能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95" y="1901825"/>
            <a:ext cx="8535670" cy="4615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905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3</a:t>
            </a:r>
            <a:r>
              <a:rPr lang="zh-CN" altLang="en-US" sz="2000"/>
              <a:t>：</a:t>
            </a:r>
            <a:r>
              <a:rPr lang="en-US" altLang="zh-CN" sz="2000"/>
              <a:t>redis</a:t>
            </a:r>
            <a:r>
              <a:rPr lang="zh-CN" altLang="en-US" sz="2000"/>
              <a:t>缓存使用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4704080" y="1435100"/>
            <a:ext cx="5285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使用Redis+AOP优化权限管理功能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" y="2099945"/>
            <a:ext cx="11036300" cy="4067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90110" y="6167120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调用了封装的</a:t>
            </a:r>
            <a:r>
              <a:rPr lang="en-US" altLang="zh-CN">
                <a:solidFill>
                  <a:srgbClr val="FF0000"/>
                </a:solidFill>
              </a:rPr>
              <a:t>redisService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2905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3</a:t>
            </a:r>
            <a:r>
              <a:rPr lang="zh-CN" altLang="en-US" sz="2000"/>
              <a:t>：</a:t>
            </a:r>
            <a:r>
              <a:rPr lang="en-US" altLang="zh-CN" sz="2000"/>
              <a:t>redis</a:t>
            </a:r>
            <a:r>
              <a:rPr lang="zh-CN" altLang="en-US" sz="2000"/>
              <a:t>缓存使用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4704080" y="1435100"/>
            <a:ext cx="5285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使用Redis+AOP优化权限管理功能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90110" y="6167120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调用了封装的</a:t>
            </a:r>
            <a:r>
              <a:rPr lang="en-US" altLang="zh-CN">
                <a:solidFill>
                  <a:srgbClr val="FF0000"/>
                </a:solidFill>
              </a:rPr>
              <a:t>redisService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270125"/>
            <a:ext cx="11094720" cy="32670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7816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4</a:t>
            </a:r>
            <a:r>
              <a:rPr lang="zh-CN" altLang="en-US" sz="2000"/>
              <a:t>：订单超时未支付自动取消，基于</a:t>
            </a:r>
            <a:r>
              <a:rPr lang="en-US" altLang="zh-CN" sz="2000"/>
              <a:t>RabbitMQ</a:t>
            </a:r>
            <a:r>
              <a:rPr lang="zh-CN" altLang="en-US" sz="2000"/>
              <a:t>的死信队列实现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491855" y="1404620"/>
            <a:ext cx="3531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mall整合RabbitMQ实现延迟消息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5490" y="1993265"/>
            <a:ext cx="1070102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zh-CN" altLang="en-US" sz="2000"/>
              <a:t>场景说明：用于解决用户下单以后，订单超时如何取消订单的问题。</a:t>
            </a:r>
            <a:endParaRPr lang="zh-CN" altLang="en-US" sz="20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用户进行下单操作（会有</a:t>
            </a:r>
            <a:r>
              <a:rPr lang="zh-CN" altLang="en-US" sz="2000">
                <a:solidFill>
                  <a:srgbClr val="FF0000"/>
                </a:solidFill>
              </a:rPr>
              <a:t>锁定</a:t>
            </a:r>
            <a:r>
              <a:rPr lang="zh-CN" altLang="en-US" sz="2000"/>
              <a:t>商品库存、使用优惠券、积分一系列的操作）；</a:t>
            </a:r>
            <a:endParaRPr lang="zh-CN" altLang="en-US" sz="20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</a:rPr>
              <a:t>生成订单</a:t>
            </a:r>
            <a:r>
              <a:rPr lang="zh-CN" altLang="en-US" sz="2000"/>
              <a:t>，获取订单的id；</a:t>
            </a:r>
            <a:endParaRPr lang="zh-CN" altLang="en-US" sz="20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获取到设置的</a:t>
            </a:r>
            <a:r>
              <a:rPr lang="zh-CN" altLang="en-US" sz="2000">
                <a:solidFill>
                  <a:srgbClr val="FF0000"/>
                </a:solidFill>
              </a:rPr>
              <a:t>订单超时时间</a:t>
            </a:r>
            <a:r>
              <a:rPr lang="zh-CN" altLang="en-US" sz="2000"/>
              <a:t>（假设设置的为60分钟不支付取消订单）；</a:t>
            </a:r>
            <a:endParaRPr lang="zh-CN" altLang="en-US" sz="20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按订单超时时间</a:t>
            </a:r>
            <a:r>
              <a:rPr lang="zh-CN" altLang="en-US" sz="2000">
                <a:solidFill>
                  <a:srgbClr val="FF0000"/>
                </a:solidFill>
              </a:rPr>
              <a:t>发送一个延迟消息给RabbitMQ</a:t>
            </a:r>
            <a:r>
              <a:rPr lang="zh-CN" altLang="en-US" sz="2000"/>
              <a:t>，让它在订单超时后触发取消订单的操作；</a:t>
            </a:r>
            <a:endParaRPr lang="zh-CN" altLang="en-US" sz="20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如果用户没有支付，进行取消订单操作（释放锁定商品库存、返还优惠券、返回积分一系列操作）</a:t>
            </a:r>
            <a:endParaRPr lang="zh-CN" altLang="en-US" sz="20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7816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4</a:t>
            </a:r>
            <a:r>
              <a:rPr lang="zh-CN" altLang="en-US" sz="2000"/>
              <a:t>：订单超时未支付自动取消，基于</a:t>
            </a:r>
            <a:r>
              <a:rPr lang="en-US" altLang="zh-CN" sz="2000"/>
              <a:t>RabbitMQ</a:t>
            </a:r>
            <a:r>
              <a:rPr lang="zh-CN" altLang="en-US" sz="2000"/>
              <a:t>的死信队列实现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491855" y="1404620"/>
            <a:ext cx="3531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mall整合RabbitMQ实现延迟消息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917065"/>
            <a:ext cx="8522335" cy="182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3187065"/>
            <a:ext cx="8560435" cy="850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2915"/>
            <a:ext cx="12192000" cy="692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" y="4980305"/>
            <a:ext cx="11707495" cy="7048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5755" y="5776595"/>
            <a:ext cx="118656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mall.order.direct.ttl（订单延迟消息队列所绑定的交换机）:绑定的队列为mall.order.cancel.ttl，延迟取消消息先转发到此队列，并在此队列保存一定时间，等到超时后会自动将消息发送到mall.order.cancel（取消订单消息消费队列）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58470"/>
            <a:ext cx="74415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Spring-Boot-Blog-REST-API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545" y="1187450"/>
            <a:ext cx="11600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action="ppaction://hlinkfile"/>
              </a:rPr>
              <a:t>https://github.com/osopromadze/Spring-Boot-Blog-REST-API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" y="1830070"/>
            <a:ext cx="10304780" cy="42487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7816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4</a:t>
            </a:r>
            <a:r>
              <a:rPr lang="zh-CN" altLang="en-US" sz="2000"/>
              <a:t>：订单超时未支付自动取消，基于</a:t>
            </a:r>
            <a:r>
              <a:rPr lang="en-US" altLang="zh-CN" sz="2000"/>
              <a:t>RabbitMQ</a:t>
            </a:r>
            <a:r>
              <a:rPr lang="zh-CN" altLang="en-US" sz="2000"/>
              <a:t>的死信队列实现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491855" y="1404620"/>
            <a:ext cx="3531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mall整合RabbitMQ实现延迟消息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1915160"/>
            <a:ext cx="10957560" cy="4851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7816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4</a:t>
            </a:r>
            <a:r>
              <a:rPr lang="zh-CN" altLang="en-US" sz="2000"/>
              <a:t>：订单超时未支付自动取消，基于</a:t>
            </a:r>
            <a:r>
              <a:rPr lang="en-US" altLang="zh-CN" sz="2000"/>
              <a:t>RabbitMQ</a:t>
            </a:r>
            <a:r>
              <a:rPr lang="zh-CN" altLang="en-US" sz="2000"/>
              <a:t>的死信队列实现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491855" y="1404620"/>
            <a:ext cx="3531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mall整合RabbitMQ实现延迟消息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" y="2069465"/>
            <a:ext cx="11338560" cy="42075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7816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4</a:t>
            </a:r>
            <a:r>
              <a:rPr lang="zh-CN" altLang="en-US" sz="2000"/>
              <a:t>：订单超时未支付自动取消，基于</a:t>
            </a:r>
            <a:r>
              <a:rPr lang="en-US" altLang="zh-CN" sz="2000"/>
              <a:t>RabbitMQ</a:t>
            </a:r>
            <a:r>
              <a:rPr lang="zh-CN" altLang="en-US" sz="2000"/>
              <a:t>的死信队列实现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491855" y="1404620"/>
            <a:ext cx="3531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mall整合RabbitMQ实现延迟消息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79295"/>
            <a:ext cx="11262360" cy="42913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7816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4</a:t>
            </a:r>
            <a:r>
              <a:rPr lang="zh-CN" altLang="en-US" sz="2000"/>
              <a:t>：订单超时未支付自动取消，基于</a:t>
            </a:r>
            <a:r>
              <a:rPr lang="en-US" altLang="zh-CN" sz="2000"/>
              <a:t>RabbitMQ</a:t>
            </a:r>
            <a:r>
              <a:rPr lang="zh-CN" altLang="en-US" sz="2000"/>
              <a:t>的死信队列实现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491855" y="1404620"/>
            <a:ext cx="3531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mall整合RabbitMQ实现延迟消息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90" y="2023745"/>
            <a:ext cx="9126220" cy="46456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7816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4</a:t>
            </a:r>
            <a:r>
              <a:rPr lang="zh-CN" altLang="en-US" sz="2000"/>
              <a:t>：订单超时未支付自动取消，基于</a:t>
            </a:r>
            <a:r>
              <a:rPr lang="en-US" altLang="zh-CN" sz="2000"/>
              <a:t>RabbitMQ</a:t>
            </a:r>
            <a:r>
              <a:rPr lang="zh-CN" altLang="en-US" sz="2000"/>
              <a:t>的死信队列实现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491855" y="1404620"/>
            <a:ext cx="3531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mall整合RabbitMQ实现延迟消息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239645"/>
            <a:ext cx="10173335" cy="31115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7816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4</a:t>
            </a:r>
            <a:r>
              <a:rPr lang="zh-CN" altLang="en-US" sz="2000"/>
              <a:t>：订单超时未支付自动取消，基于</a:t>
            </a:r>
            <a:r>
              <a:rPr lang="en-US" altLang="zh-CN" sz="2000"/>
              <a:t>RabbitMQ</a:t>
            </a:r>
            <a:r>
              <a:rPr lang="zh-CN" altLang="en-US" sz="2000"/>
              <a:t>的死信队列实现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491855" y="1404620"/>
            <a:ext cx="3531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mall整合RabbitMQ实现延迟消息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2132965"/>
            <a:ext cx="11725275" cy="40487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开源项目4: mall商城项目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090" y="1404620"/>
            <a:ext cx="7816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技术点</a:t>
            </a:r>
            <a:r>
              <a:rPr lang="en-US" altLang="zh-CN" sz="2000"/>
              <a:t>4</a:t>
            </a:r>
            <a:r>
              <a:rPr lang="zh-CN" altLang="en-US" sz="2000"/>
              <a:t>：订单超时未支付自动取消，基于</a:t>
            </a:r>
            <a:r>
              <a:rPr lang="en-US" altLang="zh-CN" sz="2000"/>
              <a:t>RabbitMQ</a:t>
            </a:r>
            <a:r>
              <a:rPr lang="zh-CN" altLang="en-US" sz="2000"/>
              <a:t>的死信队列实现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491855" y="1404620"/>
            <a:ext cx="3531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mall整合RabbitMQ实现延迟消息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35" y="1993265"/>
            <a:ext cx="9294495" cy="47466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58470"/>
            <a:ext cx="74415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Spring-Boot-Blog-REST-API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545" y="1187450"/>
            <a:ext cx="11600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action="ppaction://hlinkfile"/>
              </a:rPr>
              <a:t>https://github.com/osopromadze/Spring-Boot-Blog-REST-API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1824990"/>
            <a:ext cx="8426450" cy="48545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58470"/>
            <a:ext cx="74415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Spring-Boot-Blog-REST-API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545" y="1187450"/>
            <a:ext cx="11600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action="ppaction://hlinkfile"/>
              </a:rPr>
              <a:t>https://github.com/osopromadze/Spring-Boot-Blog-REST-API</a:t>
            </a:r>
            <a:endParaRPr lang="zh-CN" altLang="en-US"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005"/>
            <a:ext cx="12192000" cy="62699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45098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开源项目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2: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X-SpringBoot</a:t>
            </a:r>
            <a:endParaRPr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3545" y="1187450"/>
            <a:ext cx="1160018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项目地址：</a:t>
            </a:r>
            <a:r>
              <a:rPr lang="zh-CN" altLang="en-US">
                <a:hlinkClick r:id="rId1" tooltip="" action="ppaction://hlinkfile"/>
              </a:rPr>
              <a:t>https://github.com/yzcheng90/X-SpringBoot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项目说明：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X-SpringBoot 是一个轻量级的Java快速开发平台，基于各大开源项目组合而来，用于快速构建中小型API、RESTful API项目，该项目已经有过多个真实项目的实践，稳定、简单、快速，使我们摆脱那些重复劳动。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本项目已大量重构,精简了大量代码减少第三方依赖，最干净的脚手架。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引入了lombok 大量简化了代码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引入了MyBatis Plus 大量简化了SQL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引入hutool 工具包 规范工具类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引入minio 分布式文件系统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引入autoFull 自动填充绑定框架,多表关联不用写sql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前后端完全脱离，前端代码可单独部署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自定义Spring Security 支持获取token</a:t>
            </a:r>
            <a:endParaRPr lang="zh-CN" altLang="en-US"/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账号密码：admin/admin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c3b35aef-ca14-418d-a628-d6f5ffea7d92}"/>
  <p:tag name="TABLE_ENDDRAG_ORIGIN_RECT" val="672*438"/>
  <p:tag name="TABLE_ENDDRAG_RECT" val="134*76*672*424"/>
</p:tagLst>
</file>

<file path=ppt/tags/tag2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7276</Words>
  <Application>WPS 演示</Application>
  <PresentationFormat>宽屏</PresentationFormat>
  <Paragraphs>525</Paragraphs>
  <Slides>66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7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微软雅黑</vt:lpstr>
      <vt:lpstr>汉仪旗黑</vt:lpstr>
      <vt:lpstr>微软雅黑</vt:lpstr>
      <vt:lpstr>Helvetica Neue</vt:lpstr>
      <vt:lpstr>苹方-简</vt:lpstr>
      <vt:lpstr>宋体</vt:lpstr>
      <vt:lpstr>Arial Unicode MS</vt:lpstr>
      <vt:lpstr>微软雅黑 Light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530</cp:revision>
  <dcterms:created xsi:type="dcterms:W3CDTF">2023-03-20T14:53:51Z</dcterms:created>
  <dcterms:modified xsi:type="dcterms:W3CDTF">2023-03-20T14:53:51Z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C097AE336B9FB401B3511864B29A89E7</vt:lpwstr>
  </property>
</Properties>
</file>